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1" r:id="rId3"/>
    <p:sldId id="267" r:id="rId4"/>
    <p:sldId id="268" r:id="rId5"/>
    <p:sldId id="270" r:id="rId6"/>
    <p:sldId id="271" r:id="rId7"/>
    <p:sldId id="259" r:id="rId8"/>
    <p:sldId id="278" r:id="rId9"/>
    <p:sldId id="262" r:id="rId10"/>
    <p:sldId id="263" r:id="rId11"/>
    <p:sldId id="264" r:id="rId12"/>
    <p:sldId id="279" r:id="rId13"/>
    <p:sldId id="265" r:id="rId14"/>
    <p:sldId id="276" r:id="rId15"/>
    <p:sldId id="274" r:id="rId16"/>
    <p:sldId id="272" r:id="rId17"/>
    <p:sldId id="273" r:id="rId18"/>
    <p:sldId id="280" r:id="rId19"/>
    <p:sldId id="26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 autoAdjust="0"/>
    <p:restoredTop sz="94673" autoAdjust="0"/>
  </p:normalViewPr>
  <p:slideViewPr>
    <p:cSldViewPr>
      <p:cViewPr>
        <p:scale>
          <a:sx n="75" d="100"/>
          <a:sy n="75" d="100"/>
        </p:scale>
        <p:origin x="-1002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F3CB0-1983-4D8F-A4D0-E2A500DB9AAA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E0082-7535-4C73-84FE-6E0C325BCD7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E0082-7535-4C73-84FE-6E0C325BCD7F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D612-0A36-448C-8067-1B7206A0DEE8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F933-10F9-42DE-BE3C-FF42C3E31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6679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D612-0A36-448C-8067-1B7206A0DEE8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F933-10F9-42DE-BE3C-FF42C3E31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277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D612-0A36-448C-8067-1B7206A0DEE8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F933-10F9-42DE-BE3C-FF42C3E31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8727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D612-0A36-448C-8067-1B7206A0DEE8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F933-10F9-42DE-BE3C-FF42C3E31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7740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D612-0A36-448C-8067-1B7206A0DEE8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F933-10F9-42DE-BE3C-FF42C3E31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3648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D612-0A36-448C-8067-1B7206A0DEE8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F933-10F9-42DE-BE3C-FF42C3E31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6565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D612-0A36-448C-8067-1B7206A0DEE8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F933-10F9-42DE-BE3C-FF42C3E31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6486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D612-0A36-448C-8067-1B7206A0DEE8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F933-10F9-42DE-BE3C-FF42C3E31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1721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D612-0A36-448C-8067-1B7206A0DEE8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F933-10F9-42DE-BE3C-FF42C3E31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8218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D612-0A36-448C-8067-1B7206A0DEE8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F933-10F9-42DE-BE3C-FF42C3E31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9373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D612-0A36-448C-8067-1B7206A0DEE8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F933-10F9-42DE-BE3C-FF42C3E31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8796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9D612-0A36-448C-8067-1B7206A0DEE8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4F933-10F9-42DE-BE3C-FF42C3E31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942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hdphoto" Target="../media/hdphoto1.wdp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microsoft.com/office/2007/relationships/hdphoto" Target="../media/hdphoto1.wdp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7.jpeg"/><Relationship Id="rId4" Type="http://schemas.openxmlformats.org/officeDocument/2006/relationships/image" Target="../media/image2.png"/><Relationship Id="rId9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microsoft.com/office/2007/relationships/hdphoto" Target="../media/hdphoto1.wdp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1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microsoft.com/office/2007/relationships/hdphoto" Target="../media/hdphoto1.wdp"/><Relationship Id="rId7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0.jpeg"/><Relationship Id="rId4" Type="http://schemas.openxmlformats.org/officeDocument/2006/relationships/image" Target="../media/image2.png"/><Relationship Id="rId9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2.png"/><Relationship Id="rId9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8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2.png"/><Relationship Id="rId10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.ИРИНА\Desktop\2ac69e335a9ec2d1f6808b8301ae9db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 trans="54000" pressure="28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0964" r="6800" b="35450"/>
          <a:stretch/>
        </p:blipFill>
        <p:spPr bwMode="auto">
          <a:xfrm>
            <a:off x="-48092" y="0"/>
            <a:ext cx="9182600" cy="6858000"/>
          </a:xfrm>
          <a:prstGeom prst="rect">
            <a:avLst/>
          </a:prstGeom>
          <a:noFill/>
        </p:spPr>
      </p:pic>
      <p:pic>
        <p:nvPicPr>
          <p:cNvPr id="5" name="Picture 4" descr="http://www.bsu.ru/content/images/logo_n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194094"/>
            <a:ext cx="3528393" cy="107812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187624" y="2132857"/>
            <a:ext cx="61926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latin typeface="Comic Sans MS" pitchFamily="66" charset="0"/>
              </a:rPr>
              <a:t>INSTITUTE OF PHILOLOGY, FOREIGN LANGUAGES AND MASS COMMUNICATIONS</a:t>
            </a:r>
            <a:endParaRPr lang="ru-RU" sz="2800" b="1" dirty="0" smtClean="0">
              <a:latin typeface="Comic Sans MS" pitchFamily="66" charset="0"/>
            </a:endParaRPr>
          </a:p>
          <a:p>
            <a:pPr algn="ctr"/>
            <a:endParaRPr lang="ru-RU" sz="2800" b="1" dirty="0" smtClean="0">
              <a:latin typeface="Comic Sans MS" pitchFamily="66" charset="0"/>
            </a:endParaRPr>
          </a:p>
          <a:p>
            <a:pPr algn="ctr"/>
            <a:r>
              <a:rPr lang="en-US" sz="2800" b="1" dirty="0" smtClean="0">
                <a:latin typeface="Comic Sans MS" pitchFamily="66" charset="0"/>
              </a:rPr>
              <a:t>DEPARTMENT OF RUSSIAN AS A FOREIGN LANGUAGE</a:t>
            </a:r>
            <a:endParaRPr lang="ru-RU" sz="2800" b="1" dirty="0">
              <a:latin typeface="Comic Sans MS" pitchFamily="66" charset="0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3851920" y="301823"/>
            <a:ext cx="26642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99792" y="5373216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bsu</a:t>
            </a:r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kafedra</a:t>
            </a:r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_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rki</a:t>
            </a:r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@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mail</a:t>
            </a:r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ru</a:t>
            </a:r>
            <a:endParaRPr lang="en-US" sz="28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Светлана\Desktop\ЛОГО РК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28020"/>
            <a:ext cx="1830322" cy="17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889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.ИРИНА\Desktop\2ac69e335a9ec2d1f6808b8301ae9db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 trans="54000" pressure="28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0964" r="6800" b="35450"/>
          <a:stretch/>
        </p:blipFill>
        <p:spPr bwMode="auto">
          <a:xfrm>
            <a:off x="-48092" y="0"/>
            <a:ext cx="9182600" cy="6858000"/>
          </a:xfrm>
          <a:prstGeom prst="rect">
            <a:avLst/>
          </a:prstGeom>
          <a:noFill/>
        </p:spPr>
      </p:pic>
      <p:pic>
        <p:nvPicPr>
          <p:cNvPr id="5" name="Picture 4" descr="http://www.bsu.ru/content/images/logo_n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194094"/>
            <a:ext cx="3528393" cy="1078121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" t="2200" r="7529" b="2200"/>
          <a:stretch/>
        </p:blipFill>
        <p:spPr>
          <a:xfrm>
            <a:off x="137727" y="1391780"/>
            <a:ext cx="4343662" cy="25274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731"/>
          <a:stretch/>
        </p:blipFill>
        <p:spPr>
          <a:xfrm>
            <a:off x="4728766" y="4002278"/>
            <a:ext cx="4078955" cy="25950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20072" y="1916832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Our students of refresher courses, professional retraining</a:t>
            </a:r>
            <a:r>
              <a:rPr lang="en-US" b="1" dirty="0" smtClean="0"/>
              <a:t>, training for </a:t>
            </a:r>
            <a:r>
              <a:rPr lang="en-US" b="1" dirty="0" smtClean="0"/>
              <a:t>testing</a:t>
            </a:r>
            <a:endParaRPr lang="ru-RU" b="1" dirty="0"/>
          </a:p>
        </p:txBody>
      </p:sp>
      <p:pic>
        <p:nvPicPr>
          <p:cNvPr id="20481" name="Picture 1" descr="C:\Users\user\Desktop\Учебный 2020-2021\На сайт ИФИЯиМК каф.РКИ\ФОТО каф.РКИ (можно выбрать)\С иностранным стажером (сдал ТРКИ-3).jpg"/>
          <p:cNvPicPr>
            <a:picLocks noChangeAspect="1" noChangeArrowheads="1"/>
          </p:cNvPicPr>
          <p:nvPr/>
        </p:nvPicPr>
        <p:blipFill rotWithShape="1">
          <a:blip r:embed="rId7" cstate="print"/>
          <a:srcRect b="6480"/>
          <a:stretch/>
        </p:blipFill>
        <p:spPr bwMode="auto">
          <a:xfrm>
            <a:off x="153868" y="4055065"/>
            <a:ext cx="4327521" cy="2542287"/>
          </a:xfrm>
          <a:prstGeom prst="rect">
            <a:avLst/>
          </a:prstGeom>
          <a:noFill/>
        </p:spPr>
      </p:pic>
      <p:pic>
        <p:nvPicPr>
          <p:cNvPr id="11" name="Picture 2" descr="C:\Users\Светлана\Desktop\ЛОГО РКИ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28020"/>
            <a:ext cx="1830322" cy="17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4267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.ИРИНА\Desktop\2ac69e335a9ec2d1f6808b8301ae9db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 trans="54000" pressure="28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0964" r="6800" b="35450"/>
          <a:stretch/>
        </p:blipFill>
        <p:spPr bwMode="auto">
          <a:xfrm>
            <a:off x="0" y="46638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http://www.bsu.ru/content/images/logo_n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194094"/>
            <a:ext cx="3528393" cy="1078121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3645024"/>
            <a:ext cx="4509355" cy="30963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04048" y="1661899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Our excursions and trips</a:t>
            </a:r>
            <a:endParaRPr lang="ru-RU" sz="2400" b="1" dirty="0"/>
          </a:p>
        </p:txBody>
      </p:sp>
      <p:pic>
        <p:nvPicPr>
          <p:cNvPr id="11" name="Picture 2" descr="C:\Users\Светлана\Desktop\ЛОГО РКИ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28020"/>
            <a:ext cx="1830322" cy="17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user\Desktop\Учебный 2020-2021\На сайт ИФИЯиМК каф.РКИ\ФОТО каф.РКИ (можно выбрать)\Экскурсии\в музее г.Улан-Удэ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9504" y="3068960"/>
            <a:ext cx="4464496" cy="3436640"/>
          </a:xfrm>
          <a:prstGeom prst="rect">
            <a:avLst/>
          </a:prstGeom>
          <a:noFill/>
        </p:spPr>
      </p:pic>
      <p:pic>
        <p:nvPicPr>
          <p:cNvPr id="23555" name="Picture 3" descr="E:\20180822_161141(0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1169368"/>
            <a:ext cx="4680520" cy="2547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5199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.ИРИНА\Desktop\2ac69e335a9ec2d1f6808b8301ae9db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 trans="54000" pressure="28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0964" r="6800" b="35450"/>
          <a:stretch/>
        </p:blipFill>
        <p:spPr bwMode="auto">
          <a:xfrm>
            <a:off x="-577080" y="0"/>
            <a:ext cx="9721080" cy="7046640"/>
          </a:xfrm>
          <a:prstGeom prst="rect">
            <a:avLst/>
          </a:prstGeom>
          <a:noFill/>
        </p:spPr>
      </p:pic>
      <p:pic>
        <p:nvPicPr>
          <p:cNvPr id="5" name="Picture 4" descr="http://www.bsu.ru/content/images/logo_n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194094"/>
            <a:ext cx="3528393" cy="1078121"/>
          </a:xfrm>
          <a:prstGeom prst="rect">
            <a:avLst/>
          </a:prstGeom>
          <a:noFill/>
        </p:spPr>
      </p:pic>
      <p:pic>
        <p:nvPicPr>
          <p:cNvPr id="30722" name="Picture 2" descr="C:\Users\user\Desktop\Учебный 2020-2021\На сайт ИФИЯиМК каф.РКИ\ФОТО каф.РКИ (можно выбрать)\Экскурсии\В гостях у семейских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96552" y="1340768"/>
            <a:ext cx="4176464" cy="2730913"/>
          </a:xfrm>
          <a:prstGeom prst="rect">
            <a:avLst/>
          </a:prstGeom>
          <a:noFill/>
        </p:spPr>
      </p:pic>
      <p:pic>
        <p:nvPicPr>
          <p:cNvPr id="8" name="Picture 2" descr="C:\Users\Светлана\Desktop\ЛОГО РКИ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28020"/>
            <a:ext cx="1830322" cy="17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491880" y="1052736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"Visiting </a:t>
            </a:r>
            <a:r>
              <a:rPr lang="en-US" sz="2400" b="1" dirty="0" smtClean="0"/>
              <a:t>the Old Believers"</a:t>
            </a:r>
            <a:endParaRPr lang="ru-RU" sz="2400" b="1" dirty="0"/>
          </a:p>
        </p:txBody>
      </p:sp>
      <p:pic>
        <p:nvPicPr>
          <p:cNvPr id="21507" name="Picture 3" descr="C:\Users\user\Downloads\DSC0439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7944" y="4005064"/>
            <a:ext cx="4392488" cy="2852936"/>
          </a:xfrm>
          <a:prstGeom prst="rect">
            <a:avLst/>
          </a:prstGeom>
          <a:noFill/>
        </p:spPr>
      </p:pic>
      <p:pic>
        <p:nvPicPr>
          <p:cNvPr id="21509" name="Picture 5" descr="E:\На сайт каф.РКИ\Фото4 (научн.раб)Межд деят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3968" y="1556792"/>
            <a:ext cx="4068960" cy="2376264"/>
          </a:xfrm>
          <a:prstGeom prst="rect">
            <a:avLst/>
          </a:prstGeom>
          <a:noFill/>
        </p:spPr>
      </p:pic>
      <p:pic>
        <p:nvPicPr>
          <p:cNvPr id="12" name="Рисунок 11" descr="C:\Users\user\Desktop\Учебный 2020-2021\На сайт ИФИЯиМК каф.РКИ\ФОТО каф.РКИ (можно выбрать)\Экскурсии\экск.Тарбагатай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200000">
            <a:off x="-162272" y="3735288"/>
            <a:ext cx="3456384" cy="3131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0649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.ИРИНА\Desktop\2ac69e335a9ec2d1f6808b8301ae9db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 trans="54000" pressure="28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0964" r="6800" b="35450"/>
          <a:stretch/>
        </p:blipFill>
        <p:spPr bwMode="auto">
          <a:xfrm>
            <a:off x="0" y="0"/>
            <a:ext cx="9396536" cy="6858000"/>
          </a:xfrm>
          <a:prstGeom prst="rect">
            <a:avLst/>
          </a:prstGeom>
          <a:noFill/>
        </p:spPr>
      </p:pic>
      <p:pic>
        <p:nvPicPr>
          <p:cNvPr id="5" name="Picture 4" descr="http://www.bsu.ru/content/images/logo_n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194094"/>
            <a:ext cx="3528393" cy="1078121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1541883"/>
            <a:ext cx="4336254" cy="3269691"/>
          </a:xfrm>
          <a:prstGeom prst="rect">
            <a:avLst/>
          </a:prstGeom>
        </p:spPr>
      </p:pic>
      <p:pic>
        <p:nvPicPr>
          <p:cNvPr id="10" name="Picture 2" descr="C:\Users\Светлана\Desktop\ЛОГО РКИ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28020"/>
            <a:ext cx="1830322" cy="17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3" name="Picture 1" descr="C:\Users\user\Desktop\Учебный 2020-2021\На сайт ИФИЯиМК каф.РКИ\ФОТО каф.РКИ (можно выбрать)\Внеучебная деят\конкурс стихов (Манлай).jpg"/>
          <p:cNvPicPr>
            <a:picLocks noChangeAspect="1" noChangeArrowheads="1"/>
          </p:cNvPicPr>
          <p:nvPr/>
        </p:nvPicPr>
        <p:blipFill rotWithShape="1">
          <a:blip r:embed="rId7" cstate="print"/>
          <a:srcRect t="6857"/>
          <a:stretch/>
        </p:blipFill>
        <p:spPr bwMode="auto">
          <a:xfrm>
            <a:off x="454121" y="1570000"/>
            <a:ext cx="3411628" cy="3875224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9935" y="3861048"/>
            <a:ext cx="4248066" cy="274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649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.ИРИНА\Desktop\2ac69e335a9ec2d1f6808b8301ae9db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 trans="54000" pressure="28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0964" r="6800" b="35450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5" name="Picture 4" descr="http://www.bsu.ru/content/images/logo_n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194094"/>
            <a:ext cx="3528393" cy="1078121"/>
          </a:xfrm>
          <a:prstGeom prst="rect">
            <a:avLst/>
          </a:prstGeom>
          <a:noFill/>
        </p:spPr>
      </p:pic>
      <p:pic>
        <p:nvPicPr>
          <p:cNvPr id="29698" name="Picture 2" descr="C:\Users\user\Desktop\Учебный 2020-2021\На сайт ИФИЯиМК каф.РКИ\ФОТО каф.РКИ (можно выбрать)\Экскурсии\Масленица в Этнограф.музее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19" y="1785359"/>
            <a:ext cx="4248472" cy="2880320"/>
          </a:xfrm>
          <a:prstGeom prst="rect">
            <a:avLst/>
          </a:prstGeom>
          <a:noFill/>
        </p:spPr>
      </p:pic>
      <p:pic>
        <p:nvPicPr>
          <p:cNvPr id="29699" name="Picture 3" descr="C:\Users\user\Desktop\Учебный 2020-2021\На сайт ИФИЯиМК каф.РКИ\ФОТО каф.РКИ (можно выбрать)\Экскурсии\в Этнографическом музее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785359"/>
            <a:ext cx="4032448" cy="3168352"/>
          </a:xfrm>
          <a:prstGeom prst="rect">
            <a:avLst/>
          </a:prstGeom>
          <a:noFill/>
        </p:spPr>
      </p:pic>
      <p:pic>
        <p:nvPicPr>
          <p:cNvPr id="29700" name="Picture 4" descr="C:\Users\user\Desktop\Учебный 2020-2021\На сайт ИФИЯиМК каф.РКИ\ФОТО каф.РКИ (можно выбрать)\Экскурсии\на Масленице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5736" y="3933056"/>
            <a:ext cx="4440491" cy="2664296"/>
          </a:xfrm>
          <a:prstGeom prst="rect">
            <a:avLst/>
          </a:prstGeom>
          <a:noFill/>
        </p:spPr>
      </p:pic>
      <p:pic>
        <p:nvPicPr>
          <p:cNvPr id="10" name="Picture 2" descr="C:\Users\Светлана\Desktop\ЛОГО РКИ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28020"/>
            <a:ext cx="1830322" cy="17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0649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.ИРИНА\Desktop\2ac69e335a9ec2d1f6808b8301ae9db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 trans="54000" pressure="28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0964" r="6800" b="354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http://www.bsu.ru/content/images/logo_n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194094"/>
            <a:ext cx="3528393" cy="1078121"/>
          </a:xfrm>
          <a:prstGeom prst="rect">
            <a:avLst/>
          </a:prstGeom>
          <a:noFill/>
        </p:spPr>
      </p:pic>
      <p:pic>
        <p:nvPicPr>
          <p:cNvPr id="28674" name="Picture 2" descr="C:\Users\user\Desktop\Учебный 2020-2021\На сайт ИФИЯиМК каф.РКИ\ФОТО каф.РКИ (можно выбрать)\Внеучебная деят\1 место в турист.фестивале город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700808"/>
            <a:ext cx="5220072" cy="309634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427984" y="1268760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Our students have achievements in sports</a:t>
            </a:r>
            <a:endParaRPr lang="ru-RU" sz="2000" b="1" dirty="0"/>
          </a:p>
        </p:txBody>
      </p:sp>
      <p:pic>
        <p:nvPicPr>
          <p:cNvPr id="28675" name="Picture 3" descr="C:\Users\user\Desktop\Учебный 2020-2021\На сайт ИФИЯиМК каф.РКИ\ФОТО каф.РКИ (можно выбрать)\Внеучебная деят\в спортивном зале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3284984"/>
            <a:ext cx="4369987" cy="2808312"/>
          </a:xfrm>
          <a:prstGeom prst="rect">
            <a:avLst/>
          </a:prstGeom>
          <a:noFill/>
        </p:spPr>
      </p:pic>
      <p:pic>
        <p:nvPicPr>
          <p:cNvPr id="11" name="Picture 2" descr="C:\Users\Светлана\Desktop\ЛОГО РКИ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28020"/>
            <a:ext cx="1830322" cy="17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user\Downloads\psb (58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4193704"/>
            <a:ext cx="3816424" cy="2664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0649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.ИРИНА\Desktop\2ac69e335a9ec2d1f6808b8301ae9db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 trans="54000" pressure="28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0964" r="6800" b="354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http://www.bsu.ru/content/images/logo_n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194094"/>
            <a:ext cx="3528393" cy="107812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283968" y="1026334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Baikal Winter School</a:t>
            </a:r>
            <a:endParaRPr lang="ru-RU" sz="2000" b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19" y="1465617"/>
            <a:ext cx="3807216" cy="3240360"/>
          </a:xfrm>
          <a:prstGeom prst="rect">
            <a:avLst/>
          </a:prstGeom>
        </p:spPr>
      </p:pic>
      <p:pic>
        <p:nvPicPr>
          <p:cNvPr id="12" name="Picture 2" descr="C:\Users\Светлана\Desktop\ЛОГО РКИ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28020"/>
            <a:ext cx="1830322" cy="17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3933056"/>
            <a:ext cx="4896544" cy="2564904"/>
          </a:xfrm>
          <a:prstGeom prst="rect">
            <a:avLst/>
          </a:prstGeom>
        </p:spPr>
      </p:pic>
      <p:pic>
        <p:nvPicPr>
          <p:cNvPr id="26627" name="Picture 3" descr="C:\Users\user\Desktop\Учебный 2020-2021\На сайт ИФИЯиМК каф.РКИ\ФОТО каф.РКИ (можно выбрать)\Байкальская Зимняя школа\1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51934" y="1426444"/>
            <a:ext cx="4470668" cy="2952328"/>
          </a:xfrm>
          <a:prstGeom prst="rect">
            <a:avLst/>
          </a:prstGeom>
          <a:noFill/>
        </p:spPr>
      </p:pic>
      <p:pic>
        <p:nvPicPr>
          <p:cNvPr id="26629" name="Picture 5" descr="C:\Users\user\Desktop\Учебный 2020-2021\На сайт ИФИЯиМК каф.РКИ\ФОТО каф.РКИ (можно выбрать)\Байкальская Зимняя школа\20210124_12481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35040" y="4221088"/>
            <a:ext cx="4104456" cy="2520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0649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.ИРИНА\Desktop\2ac69e335a9ec2d1f6808b8301ae9db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 trans="54000" pressure="28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0964" r="6800" b="35450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5" name="Picture 4" descr="http://www.bsu.ru/content/images/logo_n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194094"/>
            <a:ext cx="3528393" cy="107812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139952" y="1124744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Baikal Summer School</a:t>
            </a:r>
            <a:endParaRPr lang="ru-RU" sz="2000" b="1" dirty="0"/>
          </a:p>
        </p:txBody>
      </p:sp>
      <p:pic>
        <p:nvPicPr>
          <p:cNvPr id="27651" name="Picture 3" descr="C:\Users\user\Desktop\Учебный 2020-2021\На сайт ИФИЯиМК каф.РКИ\ФОТО каф.РКИ (можно выбрать)\Байкальская Летняя школа\с монгол.преподавателями-русистам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789040"/>
            <a:ext cx="4673824" cy="2705898"/>
          </a:xfrm>
          <a:prstGeom prst="rect">
            <a:avLst/>
          </a:prstGeom>
          <a:noFill/>
        </p:spPr>
      </p:pic>
      <p:pic>
        <p:nvPicPr>
          <p:cNvPr id="27652" name="Picture 4" descr="C:\Users\user\Desktop\Учебный 2020-2021\На сайт ИФИЯиМК каф.РКИ\ФОТО каф.РКИ (можно выбрать)\Байкальская Летняя школа\Летняя школа для преподавателей-русистов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628800"/>
            <a:ext cx="4253902" cy="2376263"/>
          </a:xfrm>
          <a:prstGeom prst="rect">
            <a:avLst/>
          </a:prstGeom>
          <a:noFill/>
        </p:spPr>
      </p:pic>
      <p:pic>
        <p:nvPicPr>
          <p:cNvPr id="27653" name="Picture 5" descr="C:\Users\user\Desktop\Учебный 2020-2021\На сайт ИФИЯиМК каф.РКИ\ФОТО каф.РКИ (можно выбрать)\Экскурсии\на Байкале.JPG"/>
          <p:cNvPicPr>
            <a:picLocks noChangeAspect="1" noChangeArrowheads="1"/>
          </p:cNvPicPr>
          <p:nvPr/>
        </p:nvPicPr>
        <p:blipFill rotWithShape="1">
          <a:blip r:embed="rId7" cstate="print"/>
          <a:srcRect l="5951" t="12190" r="4170"/>
          <a:stretch/>
        </p:blipFill>
        <p:spPr bwMode="auto">
          <a:xfrm>
            <a:off x="4644008" y="1628800"/>
            <a:ext cx="3744416" cy="2736304"/>
          </a:xfrm>
          <a:prstGeom prst="rect">
            <a:avLst/>
          </a:prstGeom>
          <a:noFill/>
        </p:spPr>
      </p:pic>
      <p:pic>
        <p:nvPicPr>
          <p:cNvPr id="12" name="Picture 2" descr="C:\Users\Светлана\Desktop\ЛОГО РКИ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28020"/>
            <a:ext cx="1830322" cy="17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E:\20180823_16004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4005064"/>
            <a:ext cx="3888432" cy="2664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0649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.ИРИНА\Desktop\2ac69e335a9ec2d1f6808b8301ae9db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 trans="54000" pressure="28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0964" r="6800" b="35450"/>
          <a:stretch/>
        </p:blipFill>
        <p:spPr bwMode="auto">
          <a:xfrm>
            <a:off x="-48092" y="0"/>
            <a:ext cx="9182600" cy="6858000"/>
          </a:xfrm>
          <a:prstGeom prst="rect">
            <a:avLst/>
          </a:prstGeom>
          <a:noFill/>
        </p:spPr>
      </p:pic>
      <p:pic>
        <p:nvPicPr>
          <p:cNvPr id="5" name="Picture 4" descr="http://www.bsu.ru/content/images/logo_n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194094"/>
            <a:ext cx="3528393" cy="1078121"/>
          </a:xfrm>
          <a:prstGeom prst="rect">
            <a:avLst/>
          </a:prstGeom>
          <a:noFill/>
        </p:spPr>
      </p:pic>
      <p:pic>
        <p:nvPicPr>
          <p:cNvPr id="7" name="Picture 2" descr="C:\Users\Светлана\Desktop\ЛОГО РК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28020"/>
            <a:ext cx="1830322" cy="17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51520" y="1700809"/>
            <a:ext cx="777686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latin typeface="Segoe Script" pitchFamily="66" charset="0"/>
              <a:ea typeface="Calibri" pitchFamily="34" charset="0"/>
              <a:cs typeface="Times New Roman" pitchFamily="18" charset="0"/>
            </a:endParaRP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The quickest, most effective and funniest way to learn a language is to visit the country where the language is spoken. It is better to study Russian in Russia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!</a:t>
            </a: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We invite you to study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at Buryat State University in Ulan-Ude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- the capital of sunny and hospitable Buryatia!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8594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.ИРИНА\Desktop\2ac69e335a9ec2d1f6808b8301ae9db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 trans="54000" pressure="28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0964" r="6800" b="35450"/>
          <a:stretch/>
        </p:blipFill>
        <p:spPr bwMode="auto">
          <a:xfrm>
            <a:off x="-48092" y="0"/>
            <a:ext cx="9182600" cy="6858000"/>
          </a:xfrm>
          <a:prstGeom prst="rect">
            <a:avLst/>
          </a:prstGeom>
          <a:noFill/>
        </p:spPr>
      </p:pic>
      <p:pic>
        <p:nvPicPr>
          <p:cNvPr id="5" name="Picture 4" descr="http://www.bsu.ru/content/images/logo_n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194094"/>
            <a:ext cx="3528393" cy="1078121"/>
          </a:xfrm>
          <a:prstGeom prst="rect">
            <a:avLst/>
          </a:prstGeom>
          <a:noFill/>
        </p:spPr>
      </p:pic>
      <p:pic>
        <p:nvPicPr>
          <p:cNvPr id="17409" name="Picture 1" descr="C:\Users\user\Desktop\Учебный 2020-2021\На сайт ИФИЯиМК каф.РКИ\ФОТО каф.РКИ (можно выбрать)\Внеучебная деят\исполняем песню Катюш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111" y="1684306"/>
            <a:ext cx="7607297" cy="4913046"/>
          </a:xfrm>
          <a:prstGeom prst="rect">
            <a:avLst/>
          </a:prstGeom>
          <a:noFill/>
        </p:spPr>
      </p:pic>
      <p:pic>
        <p:nvPicPr>
          <p:cNvPr id="8" name="Picture 2" descr="C:\Users\Светлана\Desktop\ЛОГО РКИ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28020"/>
            <a:ext cx="1830322" cy="17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8594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.ИРИНА\Desktop\2ac69e335a9ec2d1f6808b8301ae9db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 trans="54000" pressure="28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0964" r="6800" b="35450"/>
          <a:stretch/>
        </p:blipFill>
        <p:spPr bwMode="auto">
          <a:xfrm>
            <a:off x="-48092" y="0"/>
            <a:ext cx="9182600" cy="6858000"/>
          </a:xfrm>
          <a:prstGeom prst="rect">
            <a:avLst/>
          </a:prstGeom>
          <a:noFill/>
        </p:spPr>
      </p:pic>
      <p:pic>
        <p:nvPicPr>
          <p:cNvPr id="5" name="Picture 4" descr="http://www.bsu.ru/content/images/logo_n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194094"/>
            <a:ext cx="3528393" cy="107812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11560" y="1916832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Today the Department of </a:t>
            </a:r>
            <a:r>
              <a:rPr lang="en-US" sz="2800" b="1" dirty="0" smtClean="0"/>
              <a:t>Russian as a Foreign </a:t>
            </a:r>
            <a:r>
              <a:rPr lang="en-US" sz="2800" b="1" dirty="0" smtClean="0"/>
              <a:t>L</a:t>
            </a:r>
            <a:r>
              <a:rPr lang="en-US" sz="2800" b="1" dirty="0" smtClean="0"/>
              <a:t>anguage implements </a:t>
            </a:r>
            <a:r>
              <a:rPr lang="en-US" sz="2800" b="1" dirty="0" smtClean="0"/>
              <a:t>the following </a:t>
            </a:r>
            <a:r>
              <a:rPr lang="en-US" sz="2800" b="1" dirty="0" smtClean="0"/>
              <a:t>activities: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55576" y="3140968"/>
            <a:ext cx="7776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400" b="1" dirty="0" smtClean="0"/>
              <a:t>t</a:t>
            </a:r>
            <a:r>
              <a:rPr lang="en-US" sz="2400" b="1" dirty="0" smtClean="0"/>
              <a:t>raining of </a:t>
            </a:r>
            <a:r>
              <a:rPr lang="en-US" sz="2400" b="1" dirty="0" smtClean="0"/>
              <a:t>foreign citizens for admission to </a:t>
            </a:r>
            <a:r>
              <a:rPr lang="en-US" sz="2400" b="1" dirty="0" smtClean="0"/>
              <a:t>Russian universities - </a:t>
            </a:r>
            <a:r>
              <a:rPr lang="en-US" sz="2400" b="1" i="1" dirty="0" smtClean="0"/>
              <a:t>programs </a:t>
            </a:r>
            <a:r>
              <a:rPr lang="en-US" sz="2400" b="1" i="1" dirty="0" smtClean="0"/>
              <a:t>of initial pre-university education</a:t>
            </a:r>
            <a:r>
              <a:rPr lang="en-US" sz="2400" b="1" dirty="0" smtClean="0"/>
              <a:t>,</a:t>
            </a:r>
          </a:p>
          <a:p>
            <a:pPr>
              <a:buFontTx/>
              <a:buChar char="-"/>
            </a:pPr>
            <a:r>
              <a:rPr lang="en-US" sz="2400" b="1" i="1" dirty="0" smtClean="0"/>
              <a:t>u</a:t>
            </a:r>
            <a:r>
              <a:rPr lang="en-US" sz="2400" b="1" i="1" dirty="0" smtClean="0"/>
              <a:t>niversity Russian language training </a:t>
            </a:r>
            <a:r>
              <a:rPr lang="en-US" sz="2400" b="1" dirty="0" smtClean="0"/>
              <a:t>of foreign </a:t>
            </a:r>
            <a:r>
              <a:rPr lang="en-US" sz="2400" b="1" dirty="0" smtClean="0"/>
              <a:t>students at the main faculties / institutes,  </a:t>
            </a:r>
            <a:endParaRPr lang="en-US" sz="2400" b="1" dirty="0" smtClean="0"/>
          </a:p>
          <a:p>
            <a:pPr>
              <a:buFontTx/>
              <a:buChar char="-"/>
            </a:pPr>
            <a:r>
              <a:rPr lang="en-US" sz="2400" b="1" dirty="0" smtClean="0"/>
              <a:t>training of </a:t>
            </a:r>
            <a:r>
              <a:rPr lang="en-US" sz="2400" b="1" dirty="0" smtClean="0"/>
              <a:t>foreign citizens for </a:t>
            </a:r>
            <a:r>
              <a:rPr lang="en-US" sz="2400" b="1" i="1" dirty="0" smtClean="0"/>
              <a:t>the master's program "Russian a</a:t>
            </a:r>
            <a:r>
              <a:rPr lang="en-US" sz="2400" b="1" i="1" dirty="0" smtClean="0"/>
              <a:t>s </a:t>
            </a:r>
            <a:r>
              <a:rPr lang="en-US" sz="2400" b="1" i="1" dirty="0" smtClean="0"/>
              <a:t>a </a:t>
            </a:r>
            <a:r>
              <a:rPr lang="en-US" sz="2400" b="1" i="1" dirty="0" smtClean="0"/>
              <a:t>Foreign Language</a:t>
            </a:r>
            <a:r>
              <a:rPr lang="en-US" sz="2400" b="1" i="1" dirty="0" smtClean="0"/>
              <a:t>",</a:t>
            </a:r>
            <a:endParaRPr lang="ru-RU" i="1" dirty="0"/>
          </a:p>
        </p:txBody>
      </p:sp>
      <p:pic>
        <p:nvPicPr>
          <p:cNvPr id="9" name="Picture 2" descr="C:\Users\Светлана\Desktop\ЛОГО РК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28020"/>
            <a:ext cx="1830322" cy="17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239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.ИРИНА\Desktop\2ac69e335a9ec2d1f6808b8301ae9db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 trans="54000" pressure="28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0964" r="6800" b="35450"/>
          <a:stretch/>
        </p:blipFill>
        <p:spPr bwMode="auto">
          <a:xfrm>
            <a:off x="-48092" y="0"/>
            <a:ext cx="9182600" cy="6858000"/>
          </a:xfrm>
          <a:prstGeom prst="rect">
            <a:avLst/>
          </a:prstGeom>
          <a:noFill/>
        </p:spPr>
      </p:pic>
      <p:pic>
        <p:nvPicPr>
          <p:cNvPr id="5" name="Picture 4" descr="http://www.bsu.ru/content/images/logo_n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194094"/>
            <a:ext cx="3528393" cy="107812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11560" y="1916832"/>
            <a:ext cx="784887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Today the Department of Russian as a Foreign Language implements the following activities:</a:t>
            </a:r>
            <a:endParaRPr lang="ru-RU" sz="2800" dirty="0" smtClean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67544" y="2924944"/>
            <a:ext cx="8352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400" b="1" dirty="0" smtClean="0"/>
              <a:t>included </a:t>
            </a:r>
            <a:r>
              <a:rPr lang="en-US" sz="2400" b="1" dirty="0" smtClean="0"/>
              <a:t>training of foreign students from partner universities of BSU (</a:t>
            </a:r>
            <a:r>
              <a:rPr lang="en-US" sz="2400" b="1" i="1" dirty="0" smtClean="0"/>
              <a:t>language internships</a:t>
            </a:r>
            <a:r>
              <a:rPr lang="en-US" sz="2400" b="1" dirty="0" smtClean="0"/>
              <a:t>),</a:t>
            </a:r>
            <a:endParaRPr lang="ru-RU" sz="2400" b="1" dirty="0" smtClean="0"/>
          </a:p>
          <a:p>
            <a:pPr>
              <a:buFontTx/>
              <a:buChar char="-"/>
            </a:pPr>
            <a:r>
              <a:rPr lang="en-US" sz="2400" b="1" dirty="0" smtClean="0"/>
              <a:t>training </a:t>
            </a:r>
            <a:r>
              <a:rPr lang="en-US" sz="2400" b="1" dirty="0" smtClean="0"/>
              <a:t>of foreign </a:t>
            </a:r>
            <a:r>
              <a:rPr lang="en-US" sz="2400" b="1" dirty="0" smtClean="0"/>
              <a:t>citizens in </a:t>
            </a:r>
            <a:r>
              <a:rPr lang="en-US" sz="2400" b="1" i="1" dirty="0" smtClean="0"/>
              <a:t>language courses of </a:t>
            </a:r>
            <a:r>
              <a:rPr lang="en-US" sz="2400" b="1" i="1" dirty="0" smtClean="0"/>
              <a:t>various duration</a:t>
            </a:r>
            <a:r>
              <a:rPr lang="en-US" sz="2400" b="1" i="1" dirty="0" smtClean="0"/>
              <a:t>, intensity and focus</a:t>
            </a:r>
            <a:r>
              <a:rPr lang="en-US" sz="2400" b="1" dirty="0" smtClean="0"/>
              <a:t>,</a:t>
            </a:r>
          </a:p>
          <a:p>
            <a:pPr>
              <a:buFontTx/>
              <a:buChar char="-"/>
            </a:pPr>
            <a:r>
              <a:rPr lang="en-GB" sz="2400" b="1" i="1" dirty="0" smtClean="0"/>
              <a:t>t</a:t>
            </a:r>
            <a:r>
              <a:rPr lang="en-GB" sz="2400" b="1" i="1" dirty="0" smtClean="0"/>
              <a:t>raining for testing </a:t>
            </a:r>
            <a:r>
              <a:rPr lang="ru-RU" sz="2400" b="1" dirty="0" smtClean="0"/>
              <a:t>(</a:t>
            </a:r>
            <a:r>
              <a:rPr lang="en-GB" sz="2400" b="1" dirty="0" smtClean="0"/>
              <a:t>TORFL-1</a:t>
            </a:r>
            <a:r>
              <a:rPr lang="en-GB" sz="2400" b="1" dirty="0" smtClean="0"/>
              <a:t>, </a:t>
            </a:r>
            <a:r>
              <a:rPr lang="en-GB" sz="2400" b="1" dirty="0" smtClean="0"/>
              <a:t>TORFL-2</a:t>
            </a:r>
            <a:r>
              <a:rPr lang="en-GB" sz="2400" b="1" dirty="0" smtClean="0"/>
              <a:t>, </a:t>
            </a:r>
            <a:r>
              <a:rPr lang="en-GB" sz="2400" b="1" dirty="0" smtClean="0"/>
              <a:t>TORFL-3, comprehensive </a:t>
            </a:r>
            <a:r>
              <a:rPr lang="en-GB" sz="2400" b="1" dirty="0" smtClean="0"/>
              <a:t>test for migrants</a:t>
            </a:r>
            <a:r>
              <a:rPr lang="ru-RU" sz="2400" b="1" dirty="0" smtClean="0"/>
              <a:t>),</a:t>
            </a:r>
            <a:endParaRPr lang="ru-RU" sz="2400" b="1" dirty="0"/>
          </a:p>
        </p:txBody>
      </p:sp>
      <p:pic>
        <p:nvPicPr>
          <p:cNvPr id="9" name="Picture 2" descr="C:\Users\Светлана\Desktop\ЛОГО РК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28020"/>
            <a:ext cx="1830322" cy="17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239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.ИРИНА\Desktop\2ac69e335a9ec2d1f6808b8301ae9db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 trans="54000" pressure="28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0964" r="6800" b="35450"/>
          <a:stretch/>
        </p:blipFill>
        <p:spPr bwMode="auto">
          <a:xfrm>
            <a:off x="-48092" y="0"/>
            <a:ext cx="9182600" cy="6858000"/>
          </a:xfrm>
          <a:prstGeom prst="rect">
            <a:avLst/>
          </a:prstGeom>
          <a:noFill/>
        </p:spPr>
      </p:pic>
      <p:pic>
        <p:nvPicPr>
          <p:cNvPr id="5" name="Picture 4" descr="http://www.bsu.ru/content/images/logo_n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194094"/>
            <a:ext cx="3528393" cy="107812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11560" y="1916832"/>
            <a:ext cx="784887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Today the Department of Russian as a Foreign Language implements the following activities:</a:t>
            </a:r>
            <a:endParaRPr lang="ru-RU" sz="2800" dirty="0" smtClean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67544" y="3039343"/>
            <a:ext cx="83529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4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-o</a:t>
            </a:r>
            <a:r>
              <a:rPr lang="en-GB" sz="24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rganization of the Winter and Summer School of the Russian Language for foreign students.</a:t>
            </a:r>
            <a:endParaRPr lang="ru-RU" sz="2400" b="1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lvl="0"/>
            <a:endParaRPr lang="ru-RU" sz="2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lvl="0">
              <a:buFontTx/>
              <a:buChar char="-"/>
            </a:pPr>
            <a:endParaRPr lang="ru-RU" sz="3200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endParaRPr lang="ru-RU" sz="2400" b="1" dirty="0"/>
          </a:p>
        </p:txBody>
      </p:sp>
      <p:pic>
        <p:nvPicPr>
          <p:cNvPr id="9" name="Picture 2" descr="C:\Users\Светлана\Desktop\ЛОГО РК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28020"/>
            <a:ext cx="1830322" cy="17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239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.ИРИНА\Desktop\2ac69e335a9ec2d1f6808b8301ae9db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 trans="54000" pressure="28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0964" r="6800" b="35450"/>
          <a:stretch/>
        </p:blipFill>
        <p:spPr bwMode="auto">
          <a:xfrm>
            <a:off x="-48092" y="0"/>
            <a:ext cx="9182600" cy="6858000"/>
          </a:xfrm>
          <a:prstGeom prst="rect">
            <a:avLst/>
          </a:prstGeom>
          <a:noFill/>
        </p:spPr>
      </p:pic>
      <p:pic>
        <p:nvPicPr>
          <p:cNvPr id="5" name="Picture 4" descr="http://www.bsu.ru/content/images/logo_n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194094"/>
            <a:ext cx="3528393" cy="1078121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28800"/>
            <a:ext cx="4211960" cy="2664296"/>
          </a:xfrm>
          <a:prstGeom prst="rect">
            <a:avLst/>
          </a:prstGeom>
        </p:spPr>
      </p:pic>
      <p:pic>
        <p:nvPicPr>
          <p:cNvPr id="9" name="Picture 2" descr="C:\Users\Светлана\Desktop\ЛОГО РКИ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28020"/>
            <a:ext cx="1830322" cy="17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E:\На сайт каф.РКИ\Фото 1 Воспросы обуч.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1772816"/>
            <a:ext cx="4140968" cy="2808312"/>
          </a:xfrm>
          <a:prstGeom prst="rect">
            <a:avLst/>
          </a:prstGeom>
          <a:noFill/>
        </p:spPr>
      </p:pic>
      <p:pic>
        <p:nvPicPr>
          <p:cNvPr id="3074" name="Picture 2" descr="E:\На сайт каф.РКИ\Фото2(научн.раб.)межд.деят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39752" y="4437112"/>
            <a:ext cx="3672408" cy="2304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3500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.ИРИНА\Desktop\2ac69e335a9ec2d1f6808b8301ae9db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CrisscrossEtching trans="54000" pressure="28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0964" r="6800" b="35450"/>
          <a:stretch/>
        </p:blipFill>
        <p:spPr bwMode="auto">
          <a:xfrm>
            <a:off x="-48092" y="0"/>
            <a:ext cx="9182600" cy="6858000"/>
          </a:xfrm>
          <a:prstGeom prst="rect">
            <a:avLst/>
          </a:prstGeom>
          <a:noFill/>
        </p:spPr>
      </p:pic>
      <p:pic>
        <p:nvPicPr>
          <p:cNvPr id="5" name="Picture 4" descr="http://www.bsu.ru/content/images/logo_n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19" y="194094"/>
            <a:ext cx="3528393" cy="107812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39552" y="1412777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Student Life</a:t>
            </a:r>
            <a:endParaRPr lang="ru-RU" sz="2800" b="1" dirty="0"/>
          </a:p>
        </p:txBody>
      </p:sp>
      <p:pic>
        <p:nvPicPr>
          <p:cNvPr id="9" name="Picture 2" descr="C:\Users\Светлана\Desktop\ЛОГО РКИ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28020"/>
            <a:ext cx="1830322" cy="17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 descr="E:\На сайт каф.РКИ\Фото2 Воспит.раб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1988840"/>
            <a:ext cx="3851920" cy="2916324"/>
          </a:xfrm>
          <a:prstGeom prst="rect">
            <a:avLst/>
          </a:prstGeom>
          <a:noFill/>
        </p:spPr>
      </p:pic>
      <p:pic>
        <p:nvPicPr>
          <p:cNvPr id="2050" name="Picture 2" descr="E:\На сайт каф.РКИ\Фото1 Воспит.раб.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8" y="1556792"/>
            <a:ext cx="3996652" cy="2880320"/>
          </a:xfrm>
          <a:prstGeom prst="rect">
            <a:avLst/>
          </a:prstGeom>
          <a:noFill/>
        </p:spPr>
      </p:pic>
      <p:pic>
        <p:nvPicPr>
          <p:cNvPr id="2053" name="Picture 5" descr="E:\20180822_15310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55776" y="4221088"/>
            <a:ext cx="3960440" cy="26369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3500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.ИРИНА\Desktop\2ac69e335a9ec2d1f6808b8301ae9db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CrisscrossEtching trans="54000" pressure="28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0964" r="6800" b="354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http://www.bsu.ru/content/images/logo_n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19" y="194094"/>
            <a:ext cx="3528393" cy="1078121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19" y="1916832"/>
            <a:ext cx="2942677" cy="2074463"/>
          </a:xfrm>
          <a:prstGeom prst="rect">
            <a:avLst/>
          </a:prstGeom>
        </p:spPr>
      </p:pic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625633815"/>
              </p:ext>
            </p:extLst>
          </p:nvPr>
        </p:nvGraphicFramePr>
        <p:xfrm>
          <a:off x="2567339" y="2429621"/>
          <a:ext cx="2311778" cy="3270971"/>
        </p:xfrm>
        <a:graphic>
          <a:graphicData uri="http://schemas.openxmlformats.org/presentationml/2006/ole">
            <p:oleObj spid="_x0000_s1041" name="Acrobat Document" r:id="rId7" imgW="3837600" imgH="5444640" progId="AcroExch.Document.DC">
              <p:embed/>
            </p:oleObj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0112" y="1975689"/>
            <a:ext cx="2963891" cy="20894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4221088"/>
            <a:ext cx="2963891" cy="20894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79712" y="1268760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Our students participate </a:t>
            </a:r>
            <a:r>
              <a:rPr lang="en-US" b="1" dirty="0" smtClean="0">
                <a:latin typeface="Comic Sans MS" pitchFamily="66" charset="0"/>
              </a:rPr>
              <a:t>in various conferences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15" name="Picture 2" descr="C:\Users\Светлана\Desktop\ЛОГО РКИ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8850" y="99194"/>
            <a:ext cx="1830322" cy="17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759427943"/>
              </p:ext>
            </p:extLst>
          </p:nvPr>
        </p:nvGraphicFramePr>
        <p:xfrm>
          <a:off x="4139952" y="3284984"/>
          <a:ext cx="2331452" cy="3298808"/>
        </p:xfrm>
        <a:graphic>
          <a:graphicData uri="http://schemas.openxmlformats.org/presentationml/2006/ole">
            <p:oleObj spid="_x0000_s1042" name="Acrobat Document" r:id="rId11" imgW="3837600" imgH="5444640" progId="AcroExch.Document.DC">
              <p:embed/>
            </p:oleObj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4285767"/>
            <a:ext cx="2963891" cy="208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864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.ИРИНА\Desktop\2ac69e335a9ec2d1f6808b8301ae9db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 trans="54000" pressure="28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0964" r="6800" b="354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http://www.bsu.ru/content/images/logo_n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194094"/>
            <a:ext cx="3528393" cy="1078121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979712" y="1268760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Our students participate in various </a:t>
            </a:r>
            <a:r>
              <a:rPr lang="en-US" b="1" dirty="0" smtClean="0">
                <a:latin typeface="Comic Sans MS" pitchFamily="66" charset="0"/>
              </a:rPr>
              <a:t>festivals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22532" name="Picture 4" descr="C:\Users\user\Desktop\Учебный 2020-2021\Онлайн-фестиваль 19 января 2021\Дэлгэрсайхан Оюунгэрэл. Лауреа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4505" y="1924648"/>
            <a:ext cx="3437895" cy="4726142"/>
          </a:xfrm>
          <a:prstGeom prst="rect">
            <a:avLst/>
          </a:prstGeom>
          <a:noFill/>
        </p:spPr>
      </p:pic>
      <p:pic>
        <p:nvPicPr>
          <p:cNvPr id="22533" name="Picture 5" descr="C:\Users\user\Desktop\Учебный 2020-2021\Онлайн-фестиваль 19 января 2021\Хам Суннён. Победи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1949384"/>
            <a:ext cx="3312368" cy="4701406"/>
          </a:xfrm>
          <a:prstGeom prst="rect">
            <a:avLst/>
          </a:prstGeom>
          <a:noFill/>
        </p:spPr>
      </p:pic>
      <p:pic>
        <p:nvPicPr>
          <p:cNvPr id="10" name="Picture 2" descr="C:\Users\Светлана\Desktop\ЛОГО РКИ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28020"/>
            <a:ext cx="1830322" cy="17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7864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.ИРИНА\Desktop\2ac69e335a9ec2d1f6808b8301ae9db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 trans="54000" pressure="28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0964" r="6800" b="35450"/>
          <a:stretch/>
        </p:blipFill>
        <p:spPr bwMode="auto">
          <a:xfrm>
            <a:off x="-684584" y="0"/>
            <a:ext cx="9828584" cy="6858000"/>
          </a:xfrm>
          <a:prstGeom prst="rect">
            <a:avLst/>
          </a:prstGeom>
          <a:noFill/>
        </p:spPr>
      </p:pic>
      <p:pic>
        <p:nvPicPr>
          <p:cNvPr id="5" name="Picture 4" descr="http://www.bsu.ru/content/images/logo_n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194094"/>
            <a:ext cx="3528393" cy="1078121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9832" y="1484784"/>
            <a:ext cx="5176427" cy="25605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96552" y="3501008"/>
            <a:ext cx="4752528" cy="2736304"/>
          </a:xfrm>
          <a:prstGeom prst="rect">
            <a:avLst/>
          </a:prstGeom>
        </p:spPr>
      </p:pic>
      <p:pic>
        <p:nvPicPr>
          <p:cNvPr id="21505" name="Picture 1" descr="C:\Users\user\Desktop\Учебный 2020-2021\На сайт ИФИЯиМК каф.РКИ\ФОТО каф.РКИ (можно выбрать)\Внеучебная деят\На мастер-классе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4005064"/>
            <a:ext cx="3960440" cy="2564904"/>
          </a:xfrm>
          <a:prstGeom prst="rect">
            <a:avLst/>
          </a:prstGeom>
          <a:noFill/>
        </p:spPr>
      </p:pic>
      <p:pic>
        <p:nvPicPr>
          <p:cNvPr id="11" name="Picture 2" descr="C:\Users\Светлана\Desktop\ЛОГО РКИ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28020"/>
            <a:ext cx="1830322" cy="17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808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1438</TotalTime>
  <Words>254</Words>
  <Application>Microsoft Office PowerPoint</Application>
  <PresentationFormat>Экран (4:3)</PresentationFormat>
  <Paragraphs>29</Paragraphs>
  <Slides>19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Тема Office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Будаева Цындыма Львовна</cp:lastModifiedBy>
  <cp:revision>83</cp:revision>
  <dcterms:created xsi:type="dcterms:W3CDTF">2021-03-28T16:16:31Z</dcterms:created>
  <dcterms:modified xsi:type="dcterms:W3CDTF">2021-04-02T02:50:55Z</dcterms:modified>
</cp:coreProperties>
</file>